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4"/>
  </p:sldMasterIdLst>
  <p:notesMasterIdLst>
    <p:notesMasterId r:id="rId10"/>
  </p:notesMasterIdLst>
  <p:sldIdLst>
    <p:sldId id="256" r:id="rId5"/>
    <p:sldId id="258" r:id="rId6"/>
    <p:sldId id="259" r:id="rId7"/>
    <p:sldId id="261" r:id="rId8"/>
    <p:sldId id="260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5C8707-FB90-4111-A130-FCFA17E621D9}" v="5" dt="2020-11-02T14:25:29.4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946" y="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Example</a:t>
            </a: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915c4135f3_0_3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915c4135f3_0_3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915c4135f3_0_3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915c4135f3_0_3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99a8f4377d_1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99a8f4377d_1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915c4135f3_0_3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915c4135f3_0_3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14750" y="322975"/>
            <a:ext cx="4529400" cy="58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674EA7"/>
                </a:solidFill>
              </a:rPr>
              <a:t>English Learners are not meeting standards on the CAASPP.</a:t>
            </a:r>
            <a:endParaRPr b="1" dirty="0">
              <a:solidFill>
                <a:srgbClr val="674EA7"/>
              </a:solidFill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1082600" y="1151400"/>
            <a:ext cx="3192600" cy="28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674EA7"/>
                </a:solidFill>
              </a:rPr>
              <a:t>They don’t know the language</a:t>
            </a:r>
            <a:endParaRPr sz="1200">
              <a:solidFill>
                <a:srgbClr val="674EA7"/>
              </a:solidFill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1710950" y="1629425"/>
            <a:ext cx="3192600" cy="28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674EA7"/>
                </a:solidFill>
              </a:rPr>
              <a:t>They don’t have previous exposure to academic terminologies</a:t>
            </a:r>
            <a:endParaRPr sz="1200">
              <a:solidFill>
                <a:srgbClr val="674EA7"/>
              </a:solidFill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2618225" y="2107450"/>
            <a:ext cx="3192600" cy="28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674EA7"/>
                </a:solidFill>
              </a:rPr>
              <a:t>They don’t have qualified teachers to teach the instruction (BCLAD, SDAIE)</a:t>
            </a:r>
            <a:endParaRPr sz="1200">
              <a:solidFill>
                <a:srgbClr val="674EA7"/>
              </a:solidFill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3473725" y="2681750"/>
            <a:ext cx="3192600" cy="28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674EA7"/>
                </a:solidFill>
              </a:rPr>
              <a:t>They don’t get enough practice (S, </a:t>
            </a:r>
            <a:r>
              <a:rPr lang="en" sz="1200" b="1">
                <a:solidFill>
                  <a:srgbClr val="674EA7"/>
                </a:solidFill>
              </a:rPr>
              <a:t>L, R,</a:t>
            </a:r>
            <a:r>
              <a:rPr lang="en" sz="1200">
                <a:solidFill>
                  <a:srgbClr val="674EA7"/>
                </a:solidFill>
              </a:rPr>
              <a:t> W) aligned to the content </a:t>
            </a:r>
            <a:endParaRPr sz="1200">
              <a:solidFill>
                <a:srgbClr val="674EA7"/>
              </a:solidFill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4423200" y="3250050"/>
            <a:ext cx="3192600" cy="28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674EA7"/>
                </a:solidFill>
              </a:rPr>
              <a:t>Academic focus mainly on Reading and Listening</a:t>
            </a:r>
            <a:endParaRPr sz="1200">
              <a:solidFill>
                <a:srgbClr val="674EA7"/>
              </a:solidFill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485275" y="4392650"/>
            <a:ext cx="7685100" cy="58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674EA7"/>
                </a:solidFill>
              </a:rPr>
              <a:t>Not providing meaningful opportunities embedded throughout the academic day to increase exposure to and communication using academic language with primary language support</a:t>
            </a:r>
            <a:endParaRPr>
              <a:solidFill>
                <a:srgbClr val="674EA7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674EA7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674EA7"/>
                </a:solidFill>
              </a:rPr>
              <a:t>Not using research based strategies to provide students opportunities to practice using academic language with primary language support</a:t>
            </a:r>
            <a:endParaRPr>
              <a:solidFill>
                <a:srgbClr val="674EA7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5"/>
          <p:cNvSpPr txBox="1"/>
          <p:nvPr/>
        </p:nvSpPr>
        <p:spPr>
          <a:xfrm>
            <a:off x="8170375" y="44400"/>
            <a:ext cx="916200" cy="377400"/>
          </a:xfrm>
          <a:prstGeom prst="rect">
            <a:avLst/>
          </a:prstGeom>
          <a:solidFill>
            <a:srgbClr val="D9EAD3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Group 1</a:t>
            </a:r>
            <a:endParaRPr b="1" dirty="0"/>
          </a:p>
        </p:txBody>
      </p:sp>
      <p:sp>
        <p:nvSpPr>
          <p:cNvPr id="82" name="Google Shape;82;p15"/>
          <p:cNvSpPr txBox="1"/>
          <p:nvPr/>
        </p:nvSpPr>
        <p:spPr>
          <a:xfrm>
            <a:off x="1841325" y="1637775"/>
            <a:ext cx="3192600" cy="28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dirty="0">
              <a:solidFill>
                <a:srgbClr val="38761D"/>
              </a:solidFill>
            </a:endParaRPr>
          </a:p>
        </p:txBody>
      </p:sp>
      <p:sp>
        <p:nvSpPr>
          <p:cNvPr id="83" name="Google Shape;83;p15"/>
          <p:cNvSpPr txBox="1"/>
          <p:nvPr/>
        </p:nvSpPr>
        <p:spPr>
          <a:xfrm>
            <a:off x="2465075" y="2283150"/>
            <a:ext cx="3192600" cy="28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rgbClr val="38761D"/>
              </a:solidFill>
            </a:endParaRPr>
          </a:p>
        </p:txBody>
      </p:sp>
      <p:sp>
        <p:nvSpPr>
          <p:cNvPr id="85" name="Google Shape;85;p15"/>
          <p:cNvSpPr txBox="1"/>
          <p:nvPr/>
        </p:nvSpPr>
        <p:spPr>
          <a:xfrm>
            <a:off x="4275200" y="3447950"/>
            <a:ext cx="3192600" cy="28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rgbClr val="38761D"/>
              </a:solidFill>
            </a:endParaRPr>
          </a:p>
        </p:txBody>
      </p:sp>
      <p:sp>
        <p:nvSpPr>
          <p:cNvPr id="86" name="Google Shape;86;p15"/>
          <p:cNvSpPr txBox="1"/>
          <p:nvPr/>
        </p:nvSpPr>
        <p:spPr>
          <a:xfrm>
            <a:off x="530425" y="4412200"/>
            <a:ext cx="7685100" cy="58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38761D"/>
              </a:solidFill>
            </a:endParaRPr>
          </a:p>
        </p:txBody>
      </p:sp>
      <p:sp>
        <p:nvSpPr>
          <p:cNvPr id="87" name="Google Shape;87;p15"/>
          <p:cNvSpPr txBox="1"/>
          <p:nvPr/>
        </p:nvSpPr>
        <p:spPr>
          <a:xfrm>
            <a:off x="1687225" y="349000"/>
            <a:ext cx="4455900" cy="47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38761D"/>
                </a:solidFill>
              </a:rPr>
              <a:t>Special Education students are not meeting standards on the CAASPP</a:t>
            </a:r>
            <a:endParaRPr>
              <a:solidFill>
                <a:srgbClr val="38761D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6"/>
          <p:cNvSpPr txBox="1"/>
          <p:nvPr/>
        </p:nvSpPr>
        <p:spPr>
          <a:xfrm>
            <a:off x="8170375" y="44400"/>
            <a:ext cx="916200" cy="377400"/>
          </a:xfrm>
          <a:prstGeom prst="rect">
            <a:avLst/>
          </a:prstGeom>
          <a:solidFill>
            <a:srgbClr val="A2C4C9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Group 2</a:t>
            </a:r>
            <a:endParaRPr b="1" dirty="0"/>
          </a:p>
        </p:txBody>
      </p:sp>
      <p:sp>
        <p:nvSpPr>
          <p:cNvPr id="94" name="Google Shape;94;p16"/>
          <p:cNvSpPr txBox="1"/>
          <p:nvPr/>
        </p:nvSpPr>
        <p:spPr>
          <a:xfrm>
            <a:off x="1614750" y="421800"/>
            <a:ext cx="4363200" cy="28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45818E"/>
                </a:solidFill>
              </a:rPr>
              <a:t>Parents are not attending parent workshops.</a:t>
            </a:r>
            <a:endParaRPr>
              <a:solidFill>
                <a:srgbClr val="45818E"/>
              </a:solidFill>
            </a:endParaRPr>
          </a:p>
        </p:txBody>
      </p:sp>
      <p:sp>
        <p:nvSpPr>
          <p:cNvPr id="95" name="Google Shape;95;p16"/>
          <p:cNvSpPr txBox="1"/>
          <p:nvPr/>
        </p:nvSpPr>
        <p:spPr>
          <a:xfrm>
            <a:off x="1082600" y="1198575"/>
            <a:ext cx="3192600" cy="28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rgbClr val="45818E"/>
              </a:solidFill>
            </a:endParaRPr>
          </a:p>
        </p:txBody>
      </p:sp>
      <p:sp>
        <p:nvSpPr>
          <p:cNvPr id="96" name="Google Shape;96;p16"/>
          <p:cNvSpPr txBox="1"/>
          <p:nvPr/>
        </p:nvSpPr>
        <p:spPr>
          <a:xfrm>
            <a:off x="1614750" y="1636875"/>
            <a:ext cx="3192600" cy="28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solidFill>
                  <a:srgbClr val="45818E"/>
                </a:solidFill>
              </a:rPr>
              <a:t>  </a:t>
            </a:r>
            <a:endParaRPr sz="1200" dirty="0">
              <a:solidFill>
                <a:srgbClr val="6AA84F"/>
              </a:solidFill>
            </a:endParaRPr>
          </a:p>
        </p:txBody>
      </p:sp>
      <p:sp>
        <p:nvSpPr>
          <p:cNvPr id="98" name="Google Shape;98;p16"/>
          <p:cNvSpPr txBox="1"/>
          <p:nvPr/>
        </p:nvSpPr>
        <p:spPr>
          <a:xfrm>
            <a:off x="3490675" y="2791913"/>
            <a:ext cx="3379800" cy="28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dirty="0">
              <a:solidFill>
                <a:srgbClr val="B45F06"/>
              </a:solidFill>
            </a:endParaRPr>
          </a:p>
        </p:txBody>
      </p:sp>
      <p:sp>
        <p:nvSpPr>
          <p:cNvPr id="100" name="Google Shape;100;p16"/>
          <p:cNvSpPr txBox="1"/>
          <p:nvPr/>
        </p:nvSpPr>
        <p:spPr>
          <a:xfrm>
            <a:off x="537000" y="4297650"/>
            <a:ext cx="7685100" cy="58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rgbClr val="674EA7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8"/>
          <p:cNvSpPr txBox="1"/>
          <p:nvPr/>
        </p:nvSpPr>
        <p:spPr>
          <a:xfrm>
            <a:off x="8170375" y="44400"/>
            <a:ext cx="916200" cy="377400"/>
          </a:xfrm>
          <a:prstGeom prst="rect">
            <a:avLst/>
          </a:prstGeom>
          <a:solidFill>
            <a:srgbClr val="E6B8AF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0070C0"/>
                </a:solidFill>
              </a:rPr>
              <a:t>Group 3</a:t>
            </a:r>
            <a:endParaRPr b="1" dirty="0">
              <a:solidFill>
                <a:srgbClr val="0070C0"/>
              </a:solidFill>
            </a:endParaRPr>
          </a:p>
        </p:txBody>
      </p:sp>
      <p:sp>
        <p:nvSpPr>
          <p:cNvPr id="123" name="Google Shape;123;p18"/>
          <p:cNvSpPr txBox="1"/>
          <p:nvPr/>
        </p:nvSpPr>
        <p:spPr>
          <a:xfrm>
            <a:off x="919375" y="1091288"/>
            <a:ext cx="3274200" cy="4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rgbClr val="980000"/>
              </a:solidFill>
            </a:endParaRPr>
          </a:p>
        </p:txBody>
      </p:sp>
      <p:sp>
        <p:nvSpPr>
          <p:cNvPr id="124" name="Google Shape;124;p18"/>
          <p:cNvSpPr txBox="1"/>
          <p:nvPr/>
        </p:nvSpPr>
        <p:spPr>
          <a:xfrm>
            <a:off x="1614750" y="1777450"/>
            <a:ext cx="3313800" cy="5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rgbClr val="980000"/>
              </a:solidFill>
            </a:endParaRPr>
          </a:p>
        </p:txBody>
      </p:sp>
      <p:sp>
        <p:nvSpPr>
          <p:cNvPr id="125" name="Google Shape;125;p18"/>
          <p:cNvSpPr txBox="1"/>
          <p:nvPr/>
        </p:nvSpPr>
        <p:spPr>
          <a:xfrm>
            <a:off x="2492425" y="2299875"/>
            <a:ext cx="3192600" cy="28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rgbClr val="980000"/>
              </a:solidFill>
            </a:endParaRPr>
          </a:p>
        </p:txBody>
      </p:sp>
      <p:sp>
        <p:nvSpPr>
          <p:cNvPr id="129" name="Google Shape;129;p18"/>
          <p:cNvSpPr txBox="1"/>
          <p:nvPr/>
        </p:nvSpPr>
        <p:spPr>
          <a:xfrm>
            <a:off x="573607" y="3763612"/>
            <a:ext cx="2849400" cy="28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2DA1C61-B583-4D8D-BCD0-3AA923CA18AE}"/>
              </a:ext>
            </a:extLst>
          </p:cNvPr>
          <p:cNvSpPr/>
          <p:nvPr/>
        </p:nvSpPr>
        <p:spPr>
          <a:xfrm>
            <a:off x="1493043" y="340703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1155CC"/>
                </a:solidFill>
              </a:rPr>
              <a:t>African American students are suspended at higher rates than other student groups</a:t>
            </a:r>
            <a:endParaRPr lang="en-US" dirty="0">
              <a:solidFill>
                <a:srgbClr val="1155CC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/>
          <p:nvPr/>
        </p:nvSpPr>
        <p:spPr>
          <a:xfrm>
            <a:off x="1672575" y="325625"/>
            <a:ext cx="4581000" cy="5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980000"/>
                </a:solidFill>
              </a:rPr>
              <a:t>A majority of students are not graduating college ready.</a:t>
            </a:r>
            <a:endParaRPr b="1">
              <a:solidFill>
                <a:srgbClr val="980000"/>
              </a:solidFill>
            </a:endParaRPr>
          </a:p>
        </p:txBody>
      </p:sp>
      <p:sp>
        <p:nvSpPr>
          <p:cNvPr id="111" name="Google Shape;111;p17"/>
          <p:cNvSpPr txBox="1"/>
          <p:nvPr/>
        </p:nvSpPr>
        <p:spPr>
          <a:xfrm>
            <a:off x="2644825" y="2149700"/>
            <a:ext cx="3192600" cy="28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rgbClr val="980000"/>
              </a:solidFill>
            </a:endParaRPr>
          </a:p>
        </p:txBody>
      </p:sp>
      <p:sp>
        <p:nvSpPr>
          <p:cNvPr id="112" name="Google Shape;112;p17"/>
          <p:cNvSpPr txBox="1"/>
          <p:nvPr/>
        </p:nvSpPr>
        <p:spPr>
          <a:xfrm>
            <a:off x="3530450" y="2672500"/>
            <a:ext cx="3192600" cy="28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rgbClr val="980000"/>
              </a:solidFill>
            </a:endParaRPr>
          </a:p>
        </p:txBody>
      </p:sp>
      <p:sp>
        <p:nvSpPr>
          <p:cNvPr id="115" name="Google Shape;115;p17"/>
          <p:cNvSpPr txBox="1"/>
          <p:nvPr/>
        </p:nvSpPr>
        <p:spPr>
          <a:xfrm>
            <a:off x="2539600" y="0"/>
            <a:ext cx="10800" cy="2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16" name="Google Shape;116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463850" y="2303850"/>
            <a:ext cx="1680100" cy="161662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9DE5985D-75B8-41AA-A862-FB1D6E3BA38D}"/>
              </a:ext>
            </a:extLst>
          </p:cNvPr>
          <p:cNvSpPr/>
          <p:nvPr/>
        </p:nvSpPr>
        <p:spPr>
          <a:xfrm>
            <a:off x="7868524" y="37869"/>
            <a:ext cx="87075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b="1" dirty="0">
                <a:solidFill>
                  <a:srgbClr val="C00000"/>
                </a:solidFill>
              </a:rPr>
              <a:t>Group 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04C13FAFE1944A833F98E0C8DB5C04" ma:contentTypeVersion="10" ma:contentTypeDescription="Create a new document." ma:contentTypeScope="" ma:versionID="9cc1cd3ce63741e52ac9f238b88d84f6">
  <xsd:schema xmlns:xsd="http://www.w3.org/2001/XMLSchema" xmlns:xs="http://www.w3.org/2001/XMLSchema" xmlns:p="http://schemas.microsoft.com/office/2006/metadata/properties" xmlns:ns3="fa864446-f516-488f-a0c0-949590863b74" targetNamespace="http://schemas.microsoft.com/office/2006/metadata/properties" ma:root="true" ma:fieldsID="2cd9763e1341a5f50dedce65375157e3" ns3:_="">
    <xsd:import namespace="fa864446-f516-488f-a0c0-949590863b7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864446-f516-488f-a0c0-949590863b7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C52127B-593F-4885-B4F7-D10C0F05B6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a864446-f516-488f-a0c0-949590863b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2B88BD2-3F29-40F1-9A81-80ECB12663C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432D8DE-BCC8-4E1C-9BBA-C42FAF1C570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151</Words>
  <Application>Microsoft Office PowerPoint</Application>
  <PresentationFormat>On-screen Show (16:9)</PresentationFormat>
  <Paragraphs>19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Debbie Parra</dc:creator>
  <cp:lastModifiedBy>Debbie Parra</cp:lastModifiedBy>
  <cp:revision>4</cp:revision>
  <dcterms:modified xsi:type="dcterms:W3CDTF">2023-08-24T17:10:00Z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0x0101005004C13FAFE1944A833F98E0C8DB5C04</vt:lpwstr>
  </property>
</Properties>
</file>